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16" r:id="rId1"/>
  </p:sldMasterIdLst>
  <p:sldIdLst>
    <p:sldId id="258" r:id="rId2"/>
    <p:sldId id="262" r:id="rId3"/>
    <p:sldId id="263" r:id="rId4"/>
    <p:sldId id="264" r:id="rId5"/>
    <p:sldId id="261" r:id="rId6"/>
    <p:sldId id="265" r:id="rId7"/>
    <p:sldId id="266" r:id="rId8"/>
    <p:sldId id="267" r:id="rId9"/>
    <p:sldId id="269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A829B8-18C0-4BD9-843A-9FB869A6DEE9}" v="300" dt="2025-10-04T18:44:43.0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344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3972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7838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65109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998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4743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7060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9632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0988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083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049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157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786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730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3406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0395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42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C2A471D-AE11-4227-84C2-E72C1AADAD99}" type="datetimeFigureOut">
              <a:rPr lang="en-IN" smtClean="0"/>
              <a:t>05-10-2025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C6DC1D5-504E-400C-BD7B-71863E57ECF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4768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17" r:id="rId1"/>
    <p:sldLayoutId id="2147484118" r:id="rId2"/>
    <p:sldLayoutId id="2147484119" r:id="rId3"/>
    <p:sldLayoutId id="2147484120" r:id="rId4"/>
    <p:sldLayoutId id="2147484121" r:id="rId5"/>
    <p:sldLayoutId id="2147484122" r:id="rId6"/>
    <p:sldLayoutId id="2147484123" r:id="rId7"/>
    <p:sldLayoutId id="2147484124" r:id="rId8"/>
    <p:sldLayoutId id="2147484125" r:id="rId9"/>
    <p:sldLayoutId id="2147484126" r:id="rId10"/>
    <p:sldLayoutId id="2147484127" r:id="rId11"/>
    <p:sldLayoutId id="2147484128" r:id="rId12"/>
    <p:sldLayoutId id="2147484129" r:id="rId13"/>
    <p:sldLayoutId id="2147484130" r:id="rId14"/>
    <p:sldLayoutId id="2147484131" r:id="rId15"/>
    <p:sldLayoutId id="2147484132" r:id="rId16"/>
    <p:sldLayoutId id="214748413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andy area with rocks">
            <a:extLst>
              <a:ext uri="{FF2B5EF4-FFF2-40B4-BE49-F238E27FC236}">
                <a16:creationId xmlns:a16="http://schemas.microsoft.com/office/drawing/2014/main" id="{E4FD0F2A-1779-14E0-4B3D-6CA273BEF1C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934" y="-363794"/>
            <a:ext cx="12838745" cy="72217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865335-B06B-D647-E65D-C806CCC245F1}"/>
              </a:ext>
            </a:extLst>
          </p:cNvPr>
          <p:cNvSpPr txBox="1"/>
          <p:nvPr/>
        </p:nvSpPr>
        <p:spPr>
          <a:xfrm>
            <a:off x="5638800" y="2733368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F77E5A5-E35E-96EE-150E-3D4966870CCF}"/>
              </a:ext>
            </a:extLst>
          </p:cNvPr>
          <p:cNvCxnSpPr>
            <a:cxnSpLocks/>
          </p:cNvCxnSpPr>
          <p:nvPr/>
        </p:nvCxnSpPr>
        <p:spPr>
          <a:xfrm rot="5400000">
            <a:off x="3549445" y="2585885"/>
            <a:ext cx="1" cy="12700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0E6B0CD-A5CB-5809-C26B-CA023BB2E98E}"/>
              </a:ext>
            </a:extLst>
          </p:cNvPr>
          <p:cNvSpPr txBox="1"/>
          <p:nvPr/>
        </p:nvSpPr>
        <p:spPr>
          <a:xfrm>
            <a:off x="747252" y="1101219"/>
            <a:ext cx="109347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 Rounded MT Bold" panose="020F0704030504030204" pitchFamily="34" charset="0"/>
              </a:rPr>
              <a:t> </a:t>
            </a:r>
            <a:r>
              <a:rPr lang="en-US" sz="4000" dirty="0">
                <a:latin typeface="Arial Rounded MT Bold" panose="020F0704030504030204" pitchFamily="34" charset="0"/>
              </a:rPr>
              <a:t>ROVER DESIGN FOR EXTREME TERRAIN        EXPLORATION ON MARS</a:t>
            </a:r>
            <a:endParaRPr lang="en-IN" sz="4000" dirty="0">
              <a:latin typeface="Arial Rounded MT Bold" panose="020F0704030504030204" pitchFamily="34" charset="0"/>
            </a:endParaRPr>
          </a:p>
        </p:txBody>
      </p:sp>
      <p:pic>
        <p:nvPicPr>
          <p:cNvPr id="3" name="Picture 2" descr="A machine on a desert&#10;&#10;AI-generated content may be incorrect.">
            <a:extLst>
              <a:ext uri="{FF2B5EF4-FFF2-40B4-BE49-F238E27FC236}">
                <a16:creationId xmlns:a16="http://schemas.microsoft.com/office/drawing/2014/main" id="{81AE5888-B3E0-F080-62E9-F28D0CCE590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8617" y="2664372"/>
            <a:ext cx="7044834" cy="395391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5CB36B-6A9F-0E96-7132-B4802CBFD281}"/>
              </a:ext>
            </a:extLst>
          </p:cNvPr>
          <p:cNvSpPr txBox="1"/>
          <p:nvPr/>
        </p:nvSpPr>
        <p:spPr>
          <a:xfrm>
            <a:off x="4562169" y="2733367"/>
            <a:ext cx="3274142" cy="18877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ell MT" panose="02020503060305020303" pitchFamily="18" charset="0"/>
              </a:rPr>
              <a:t>BY – TEAM P    PALLAVI.N</a:t>
            </a:r>
          </a:p>
          <a:p>
            <a:pPr algn="ctr"/>
            <a:r>
              <a:rPr lang="en-US" sz="2800" b="1" dirty="0">
                <a:latin typeface="Bell MT" panose="02020503060305020303" pitchFamily="18" charset="0"/>
              </a:rPr>
              <a:t>AND</a:t>
            </a:r>
          </a:p>
          <a:p>
            <a:pPr algn="ctr"/>
            <a:r>
              <a:rPr lang="en-US" sz="2800" b="1" dirty="0">
                <a:latin typeface="Bell MT" panose="02020503060305020303" pitchFamily="18" charset="0"/>
              </a:rPr>
              <a:t>       PRATHIMA .P </a:t>
            </a:r>
            <a:endParaRPr lang="en-IN" sz="2800" b="1" dirty="0">
              <a:latin typeface="Bell MT" panose="02020503060305020303" pitchFamily="18" charset="0"/>
            </a:endParaRPr>
          </a:p>
        </p:txBody>
      </p:sp>
      <p:pic>
        <p:nvPicPr>
          <p:cNvPr id="12" name="Picture 11" descr="A logo of a space company">
            <a:extLst>
              <a:ext uri="{FF2B5EF4-FFF2-40B4-BE49-F238E27FC236}">
                <a16:creationId xmlns:a16="http://schemas.microsoft.com/office/drawing/2014/main" id="{7BD75B4B-BAB5-E782-24A3-66CA1C54F246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975" y="4576449"/>
            <a:ext cx="2477728" cy="1887794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1944934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54DE14-8DF7-A76E-4918-218CC935CB2E}"/>
              </a:ext>
            </a:extLst>
          </p:cNvPr>
          <p:cNvSpPr txBox="1"/>
          <p:nvPr/>
        </p:nvSpPr>
        <p:spPr>
          <a:xfrm>
            <a:off x="1573161" y="353961"/>
            <a:ext cx="93013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rPr>
              <a:t>CONCLUSION</a:t>
            </a:r>
            <a:endParaRPr lang="en-IN" sz="4400" b="1" u="sng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B74009-423F-D3C3-333C-75A4D4F36EED}"/>
              </a:ext>
            </a:extLst>
          </p:cNvPr>
          <p:cNvSpPr txBox="1"/>
          <p:nvPr/>
        </p:nvSpPr>
        <p:spPr>
          <a:xfrm>
            <a:off x="727587" y="1700980"/>
            <a:ext cx="10363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Rovers like </a:t>
            </a:r>
            <a:r>
              <a:rPr lang="en-US" sz="2400" b="1" dirty="0"/>
              <a:t>Curiosity</a:t>
            </a:r>
            <a:r>
              <a:rPr lang="en-US" sz="2400" dirty="0"/>
              <a:t> and </a:t>
            </a:r>
            <a:r>
              <a:rPr lang="en-US" sz="2400" b="1" dirty="0"/>
              <a:t>Perseverance</a:t>
            </a:r>
            <a:r>
              <a:rPr lang="en-US" sz="2400" dirty="0"/>
              <a:t> help us understand Mars’ past and prepare for future human exploration.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Each rover is uniquely designed for survival, mobility, and advanced scientific research.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Perseverance’s sample collection and Ingenuity helicopter mark the next step in Mars exploration.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Engineering innovations from past missions guide the design of future rovers.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Mars exploration is a continuous journey — combining science, technology, and human curiosity.</a:t>
            </a:r>
          </a:p>
        </p:txBody>
      </p:sp>
    </p:spTree>
    <p:extLst>
      <p:ext uri="{BB962C8B-B14F-4D97-AF65-F5344CB8AC3E}">
        <p14:creationId xmlns:p14="http://schemas.microsoft.com/office/powerpoint/2010/main" val="3343041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37BCDB-1A43-CD78-F5A7-9F7F6B64CCCD}"/>
              </a:ext>
            </a:extLst>
          </p:cNvPr>
          <p:cNvSpPr txBox="1"/>
          <p:nvPr/>
        </p:nvSpPr>
        <p:spPr>
          <a:xfrm>
            <a:off x="3775587" y="1779638"/>
            <a:ext cx="46408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 Black" panose="020B0A04020102020204" pitchFamily="34" charset="0"/>
              </a:rPr>
              <a:t>THANK YOU </a:t>
            </a:r>
            <a:endParaRPr lang="en-IN" sz="8000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667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cky landscape with a cloudy sky">
            <a:extLst>
              <a:ext uri="{FF2B5EF4-FFF2-40B4-BE49-F238E27FC236}">
                <a16:creationId xmlns:a16="http://schemas.microsoft.com/office/drawing/2014/main" id="{BD20CC61-0653-7FDE-68A9-109A7BD853E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E8CA06-75E5-A7EF-811F-1A0E033851C2}"/>
              </a:ext>
            </a:extLst>
          </p:cNvPr>
          <p:cNvSpPr txBox="1"/>
          <p:nvPr/>
        </p:nvSpPr>
        <p:spPr>
          <a:xfrm>
            <a:off x="2349910" y="570271"/>
            <a:ext cx="683341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u="sng" dirty="0">
                <a:solidFill>
                  <a:schemeClr val="accent5">
                    <a:lumMod val="40000"/>
                    <a:lumOff val="60000"/>
                  </a:schemeClr>
                </a:solidFill>
                <a:latin typeface="Arial Black" panose="020B0A04020102020204" pitchFamily="34" charset="0"/>
              </a:rPr>
              <a:t>INTRODUCTION</a:t>
            </a:r>
            <a:endParaRPr lang="en-IN" sz="4000" u="sng" dirty="0">
              <a:solidFill>
                <a:schemeClr val="accent5">
                  <a:lumMod val="40000"/>
                  <a:lumOff val="60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2A97185-B818-0C20-42C5-E5BD1DF40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6915" y="1580093"/>
            <a:ext cx="10382865" cy="32508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Bookman Old Style" panose="02050604050505020204" pitchFamily="18" charset="0"/>
              </a:rPr>
              <a:t>Mars is the most Earth-like planet in our solar system.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Bookman Old Style" panose="02050604050505020204" pitchFamily="18" charset="0"/>
              </a:rPr>
              <a:t>Rovers are robotic explorers designed to survive and study harsh Martian conditions.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effectLst/>
                <a:latin typeface="Bookman Old Style" panose="02050604050505020204" pitchFamily="18" charset="0"/>
              </a:rPr>
              <a:t>They pave the way for human exploration and scientific discovery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72111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9DFC1E-3592-A906-D906-621CDA863636}"/>
              </a:ext>
            </a:extLst>
          </p:cNvPr>
          <p:cNvSpPr txBox="1"/>
          <p:nvPr/>
        </p:nvSpPr>
        <p:spPr>
          <a:xfrm>
            <a:off x="2054942" y="353961"/>
            <a:ext cx="79837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rial Rounded MT Bold" panose="020F0704030504030204" pitchFamily="34" charset="0"/>
              </a:rPr>
              <a:t>  </a:t>
            </a:r>
            <a:r>
              <a:rPr lang="en-US" sz="4400" u="sng" dirty="0">
                <a:solidFill>
                  <a:schemeClr val="accent3">
                    <a:lumMod val="40000"/>
                    <a:lumOff val="60000"/>
                  </a:schemeClr>
                </a:solidFill>
                <a:latin typeface="Arial Rounded MT Bold" panose="020F0704030504030204" pitchFamily="34" charset="0"/>
              </a:rPr>
              <a:t>OBJECTIVES</a:t>
            </a:r>
            <a:endParaRPr lang="en-IN" sz="4400" u="sng" dirty="0">
              <a:solidFill>
                <a:schemeClr val="accent3">
                  <a:lumMod val="40000"/>
                  <a:lumOff val="6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5" name="Graphic 4" descr="Camera with solid fill">
            <a:extLst>
              <a:ext uri="{FF2B5EF4-FFF2-40B4-BE49-F238E27FC236}">
                <a16:creationId xmlns:a16="http://schemas.microsoft.com/office/drawing/2014/main" id="{5F5C41E5-6A21-F66C-7838-709E436A49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2890" y="4614013"/>
            <a:ext cx="1080266" cy="651090"/>
          </a:xfrm>
          <a:prstGeom prst="rect">
            <a:avLst/>
          </a:prstGeom>
          <a:effectLst>
            <a:glow rad="228600">
              <a:srgbClr val="00B0F0">
                <a:alpha val="40000"/>
              </a:srgbClr>
            </a:glow>
          </a:effectLst>
        </p:spPr>
      </p:pic>
      <p:pic>
        <p:nvPicPr>
          <p:cNvPr id="7" name="Picture 6" descr="A black background with a black square&#10;&#10;AI-generated content may be incorrect.">
            <a:extLst>
              <a:ext uri="{FF2B5EF4-FFF2-40B4-BE49-F238E27FC236}">
                <a16:creationId xmlns:a16="http://schemas.microsoft.com/office/drawing/2014/main" id="{AEFCD47B-9F6B-B941-FB1A-2E0BDEB52837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91" y="3136794"/>
            <a:ext cx="889271" cy="889271"/>
          </a:xfrm>
          <a:prstGeom prst="rect">
            <a:avLst/>
          </a:prstGeom>
          <a:effectLst>
            <a:glow rad="139700">
              <a:srgbClr val="00B0F0">
                <a:alpha val="40000"/>
              </a:srgbClr>
            </a:glo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0D1DDD4-1CAB-88C4-F1AB-CD33329A30A7}"/>
              </a:ext>
            </a:extLst>
          </p:cNvPr>
          <p:cNvSpPr txBox="1"/>
          <p:nvPr/>
        </p:nvSpPr>
        <p:spPr>
          <a:xfrm>
            <a:off x="1828800" y="1986117"/>
            <a:ext cx="7197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Design a rover capable of extreme terrain mobility.</a:t>
            </a:r>
            <a:endParaRPr lang="en-IN" sz="2400" dirty="0">
              <a:latin typeface="Bahnschrift" panose="020B0502040204020203" pitchFamily="34" charset="0"/>
            </a:endParaRPr>
          </a:p>
        </p:txBody>
      </p:sp>
      <p:pic>
        <p:nvPicPr>
          <p:cNvPr id="13" name="Graphic 12" descr="Single gear with solid fill">
            <a:extLst>
              <a:ext uri="{FF2B5EF4-FFF2-40B4-BE49-F238E27FC236}">
                <a16:creationId xmlns:a16="http://schemas.microsoft.com/office/drawing/2014/main" id="{26920269-8D91-05A5-D9A3-7C6CF36065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7591" y="1759748"/>
            <a:ext cx="914400" cy="914400"/>
          </a:xfrm>
          <a:prstGeom prst="rect">
            <a:avLst/>
          </a:prstGeom>
          <a:effectLst>
            <a:glow rad="139700">
              <a:srgbClr val="0070C0">
                <a:alpha val="40000"/>
              </a:srgbClr>
            </a:glow>
          </a:effectLst>
        </p:spPr>
      </p:pic>
      <p:sp>
        <p:nvSpPr>
          <p:cNvPr id="21" name="Rectangle 5">
            <a:extLst>
              <a:ext uri="{FF2B5EF4-FFF2-40B4-BE49-F238E27FC236}">
                <a16:creationId xmlns:a16="http://schemas.microsoft.com/office/drawing/2014/main" id="{9DE5CCB6-3563-3073-3181-6411B47B4B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3217954"/>
            <a:ext cx="5948516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hnschrift" panose="020B0502040204020203" pitchFamily="34" charset="0"/>
              </a:rPr>
              <a:t>Ensure survival in harsh Martian climate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A73DD5-827B-EC9E-8463-765E09B07B5A}"/>
              </a:ext>
            </a:extLst>
          </p:cNvPr>
          <p:cNvSpPr txBox="1"/>
          <p:nvPr/>
        </p:nvSpPr>
        <p:spPr>
          <a:xfrm>
            <a:off x="2083156" y="4756978"/>
            <a:ext cx="79837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Bahnschrift" panose="020B0502040204020203" pitchFamily="34" charset="0"/>
              </a:rPr>
              <a:t>Carry advanced instruments for </a:t>
            </a:r>
            <a:r>
              <a:rPr lang="en-US" sz="2400" dirty="0">
                <a:latin typeface="Bahnschrift" panose="020B0502040204020203" pitchFamily="34" charset="0"/>
              </a:rPr>
              <a:t>science</a:t>
            </a:r>
            <a:r>
              <a:rPr lang="en-US" sz="2400" b="1" dirty="0">
                <a:latin typeface="Bahnschrift" panose="020B0502040204020203" pitchFamily="34" charset="0"/>
              </a:rPr>
              <a:t> and exploration.</a:t>
            </a:r>
            <a:endParaRPr lang="en-IN" sz="2400" b="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050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052E-B88F-30C3-E5A5-BE2D83E4C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16" y="383458"/>
            <a:ext cx="11021960" cy="983226"/>
          </a:xfrm>
        </p:spPr>
        <p:txBody>
          <a:bodyPr>
            <a:normAutofit fontScale="90000"/>
          </a:bodyPr>
          <a:lstStyle/>
          <a:p>
            <a:r>
              <a:rPr lang="en-US" sz="3200" b="1" u="sng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NASA FLAGSHIP ROVERS : CURIOSITY VS PERSEVERANCE  </a:t>
            </a:r>
            <a:endParaRPr lang="en-IN" sz="3200" b="1" u="sng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9" name="Content Placeholder 8" descr="A machine on a desert">
            <a:extLst>
              <a:ext uri="{FF2B5EF4-FFF2-40B4-BE49-F238E27FC236}">
                <a16:creationId xmlns:a16="http://schemas.microsoft.com/office/drawing/2014/main" id="{5F524CAF-CD86-C6B5-0DEF-C0241937839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451" y="2217832"/>
            <a:ext cx="3490448" cy="1959013"/>
          </a:xfrm>
        </p:spPr>
      </p:pic>
      <p:pic>
        <p:nvPicPr>
          <p:cNvPr id="12" name="Content Placeholder 11" descr="A robot on a desert">
            <a:extLst>
              <a:ext uri="{FF2B5EF4-FFF2-40B4-BE49-F238E27FC236}">
                <a16:creationId xmlns:a16="http://schemas.microsoft.com/office/drawing/2014/main" id="{5AD0A62F-E645-0682-5ED2-79CC9803BC4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66" y="2235835"/>
            <a:ext cx="3490448" cy="1941010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F006919-28AB-5E0D-FE04-76F48DC9E538}"/>
              </a:ext>
            </a:extLst>
          </p:cNvPr>
          <p:cNvSpPr txBox="1"/>
          <p:nvPr/>
        </p:nvSpPr>
        <p:spPr>
          <a:xfrm>
            <a:off x="179610" y="1320517"/>
            <a:ext cx="4916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CURIOSITY </a:t>
            </a:r>
            <a:endParaRPr lang="en-IN" dirty="0"/>
          </a:p>
          <a:p>
            <a:pPr algn="ctr"/>
            <a:r>
              <a:rPr lang="en-IN" dirty="0"/>
              <a:t>(2012 – PRESENT )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33A50A-6185-CEB3-4489-80EB7BDE0539}"/>
              </a:ext>
            </a:extLst>
          </p:cNvPr>
          <p:cNvSpPr txBox="1"/>
          <p:nvPr/>
        </p:nvSpPr>
        <p:spPr>
          <a:xfrm>
            <a:off x="6578919" y="1366684"/>
            <a:ext cx="37831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PERSEVERANCE</a:t>
            </a:r>
          </a:p>
          <a:p>
            <a:pPr algn="ctr"/>
            <a:r>
              <a:rPr lang="en-US" dirty="0"/>
              <a:t>(2021 – PRESENT)</a:t>
            </a:r>
          </a:p>
          <a:p>
            <a:pPr algn="ctr"/>
            <a:endParaRPr lang="en-US" dirty="0"/>
          </a:p>
          <a:p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B21B5F0-64CD-0FCB-CAD4-EE87EF51E7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925" y="4352306"/>
            <a:ext cx="5142270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Landed in Gale Crater.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 Goal: Study habitability.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Power: RTG (nuclear).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Discoveries: Ancient riverbeds, organic molecules, methane.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9E25402-421F-86B2-B247-4114A5A6D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5063" y="4306555"/>
            <a:ext cx="467901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Landed in Jezero Crater.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 Goal: Search for ancient life.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Power: RTG + better instruments.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Unique: MOXIE experiment, Ingenuity helicopter, sample caching.</a:t>
            </a:r>
          </a:p>
        </p:txBody>
      </p:sp>
    </p:spTree>
    <p:extLst>
      <p:ext uri="{BB962C8B-B14F-4D97-AF65-F5344CB8AC3E}">
        <p14:creationId xmlns:p14="http://schemas.microsoft.com/office/powerpoint/2010/main" val="661667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DCAC1-CA80-C714-A67C-622FC53A6C6C}"/>
              </a:ext>
            </a:extLst>
          </p:cNvPr>
          <p:cNvSpPr txBox="1"/>
          <p:nvPr/>
        </p:nvSpPr>
        <p:spPr>
          <a:xfrm>
            <a:off x="1342103" y="363794"/>
            <a:ext cx="9507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HARSH CONDITIONS FACED BY ROVERS ON MARS</a:t>
            </a:r>
            <a:endParaRPr lang="en-IN" sz="4000" u="sng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E3CD9D-15CD-6282-5070-B9D4A9BF70C9}"/>
              </a:ext>
            </a:extLst>
          </p:cNvPr>
          <p:cNvSpPr txBox="1"/>
          <p:nvPr/>
        </p:nvSpPr>
        <p:spPr>
          <a:xfrm>
            <a:off x="265471" y="1789471"/>
            <a:ext cx="11228439" cy="5047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1. Extreme Temperatures :</a:t>
            </a:r>
          </a:p>
          <a:p>
            <a:r>
              <a:rPr lang="en-US" sz="2000" dirty="0"/>
              <a:t>Mars temperature ranges from </a:t>
            </a:r>
            <a:r>
              <a:rPr lang="en-US" sz="2000" b="1" dirty="0"/>
              <a:t>+20°C (day) to –125°C (night)</a:t>
            </a:r>
            <a:r>
              <a:rPr lang="en-US" sz="2000" dirty="0"/>
              <a:t>.</a:t>
            </a:r>
          </a:p>
          <a:p>
            <a:r>
              <a:rPr lang="en-US" sz="2000" dirty="0"/>
              <a:t>Electronics, batteries, and instruments must be kept warm inside with special heaters.</a:t>
            </a:r>
          </a:p>
          <a:p>
            <a:r>
              <a:rPr lang="en-US" sz="2400" b="1" dirty="0"/>
              <a:t>2. Dust Storms :</a:t>
            </a:r>
          </a:p>
          <a:p>
            <a:r>
              <a:rPr lang="en-US" sz="2000" dirty="0"/>
              <a:t>Fine </a:t>
            </a:r>
            <a:r>
              <a:rPr lang="en-US" sz="2000" b="1" dirty="0"/>
              <a:t>Martian dust</a:t>
            </a:r>
            <a:r>
              <a:rPr lang="en-US" sz="2000" dirty="0"/>
              <a:t> covers solar panels, lenses, and joints.</a:t>
            </a:r>
          </a:p>
          <a:p>
            <a:r>
              <a:rPr lang="en-US" sz="2000" dirty="0"/>
              <a:t>Global dust storms can block sunlight for weeks, making operations difficult.</a:t>
            </a:r>
          </a:p>
          <a:p>
            <a:r>
              <a:rPr lang="en-US" sz="2000" dirty="0"/>
              <a:t>Dust can </a:t>
            </a:r>
            <a:r>
              <a:rPr lang="en-US" sz="2000" b="1" dirty="0"/>
              <a:t>scratch instruments</a:t>
            </a:r>
            <a:r>
              <a:rPr lang="en-US" sz="2000" dirty="0"/>
              <a:t> and cause moving parts to jam.</a:t>
            </a:r>
          </a:p>
          <a:p>
            <a:r>
              <a:rPr lang="en-US" sz="2400" b="1" dirty="0"/>
              <a:t>3. Thin Atmosphere</a:t>
            </a:r>
          </a:p>
          <a:p>
            <a:r>
              <a:rPr lang="en-US" sz="2000" dirty="0"/>
              <a:t>Mars atmosphere is ~</a:t>
            </a:r>
            <a:r>
              <a:rPr lang="en-US" sz="2000" b="1" dirty="0"/>
              <a:t>100 times thinner than Earth’s</a:t>
            </a:r>
            <a:r>
              <a:rPr lang="en-US" sz="2000" dirty="0"/>
              <a:t> (mostly CO₂).</a:t>
            </a:r>
          </a:p>
          <a:p>
            <a:r>
              <a:rPr lang="en-US" sz="2000" dirty="0"/>
              <a:t>Little protection from cosmic radiation and solar storms.</a:t>
            </a:r>
          </a:p>
          <a:p>
            <a:r>
              <a:rPr lang="en-US" sz="2000" dirty="0"/>
              <a:t>Makes parachute-based landings extremely challenging.</a:t>
            </a:r>
          </a:p>
          <a:p>
            <a:r>
              <a:rPr lang="en-US" sz="2400" b="1" dirty="0"/>
              <a:t>4. Rough Terrain</a:t>
            </a:r>
          </a:p>
          <a:p>
            <a:r>
              <a:rPr lang="en-US" sz="2400" dirty="0"/>
              <a:t>Sharp rocks, soft sand, and craters can trap rovers (like Spirit rover in 2009).</a:t>
            </a:r>
          </a:p>
          <a:p>
            <a:r>
              <a:rPr lang="en-US" sz="2400" dirty="0"/>
              <a:t>Wheels experience </a:t>
            </a:r>
            <a:r>
              <a:rPr lang="en-US" sz="2400" b="1" dirty="0"/>
              <a:t>wear and tear</a:t>
            </a:r>
            <a:r>
              <a:rPr lang="en-US" sz="2400" dirty="0"/>
              <a:t> from driving over jagged rocks.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822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E734EA-5F6B-0030-9D8B-53E9ACF8263E}"/>
              </a:ext>
            </a:extLst>
          </p:cNvPr>
          <p:cNvSpPr txBox="1"/>
          <p:nvPr/>
        </p:nvSpPr>
        <p:spPr>
          <a:xfrm>
            <a:off x="324464" y="157316"/>
            <a:ext cx="90456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5. Communication Delay : </a:t>
            </a:r>
          </a:p>
          <a:p>
            <a:r>
              <a:rPr lang="en-US" sz="2400" dirty="0"/>
              <a:t>   </a:t>
            </a:r>
            <a:r>
              <a:rPr lang="en-US" sz="2000" dirty="0"/>
              <a:t>10–20 minutes between Earth and Mars.</a:t>
            </a:r>
          </a:p>
          <a:p>
            <a:r>
              <a:rPr lang="en-US" sz="2400" b="1" dirty="0"/>
              <a:t>6.</a:t>
            </a:r>
            <a:r>
              <a:rPr lang="en-IN" sz="2400" b="1" dirty="0"/>
              <a:t> High Radiation Levels</a:t>
            </a:r>
            <a:r>
              <a:rPr lang="en-IN" sz="2400" dirty="0"/>
              <a:t> :</a:t>
            </a:r>
          </a:p>
          <a:p>
            <a:r>
              <a:rPr lang="en-IN" sz="2400" b="1" dirty="0"/>
              <a:t>   </a:t>
            </a:r>
            <a:r>
              <a:rPr lang="en-US" sz="2000" dirty="0"/>
              <a:t>can harm electronics and sensors.</a:t>
            </a:r>
            <a:endParaRPr lang="en-IN" sz="2000" b="1" dirty="0"/>
          </a:p>
        </p:txBody>
      </p:sp>
      <p:pic>
        <p:nvPicPr>
          <p:cNvPr id="5" name="Picture 4" descr="A sand storm over a desert">
            <a:extLst>
              <a:ext uri="{FF2B5EF4-FFF2-40B4-BE49-F238E27FC236}">
                <a16:creationId xmlns:a16="http://schemas.microsoft.com/office/drawing/2014/main" id="{D28A687A-1097-27D1-A61B-C48EDE2D8D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025" y="1826387"/>
            <a:ext cx="5016230" cy="3778046"/>
          </a:xfrm>
          <a:prstGeom prst="rect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close-up of the planets">
            <a:extLst>
              <a:ext uri="{FF2B5EF4-FFF2-40B4-BE49-F238E27FC236}">
                <a16:creationId xmlns:a16="http://schemas.microsoft.com/office/drawing/2014/main" id="{FD8E839E-4D2A-0CB7-5EBA-1A917CEB436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8116" y="1826387"/>
            <a:ext cx="4722557" cy="3778046"/>
          </a:xfrm>
          <a:prstGeom prst="rect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5266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70596B-BB84-FD0B-6D47-47FEB71C165A}"/>
              </a:ext>
            </a:extLst>
          </p:cNvPr>
          <p:cNvSpPr txBox="1"/>
          <p:nvPr/>
        </p:nvSpPr>
        <p:spPr>
          <a:xfrm>
            <a:off x="383458" y="275303"/>
            <a:ext cx="114250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rPr>
              <a:t>Rover Design: Mobility &amp; Suspension Systems</a:t>
            </a:r>
            <a:endParaRPr lang="en-IN" sz="4000" b="1" u="sng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DF527-9434-A567-31AF-9E1A3FE91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458" y="2074607"/>
            <a:ext cx="5583366" cy="30676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7F5F18-8B87-B125-01F5-1A0FB4385F64}"/>
              </a:ext>
            </a:extLst>
          </p:cNvPr>
          <p:cNvSpPr txBox="1"/>
          <p:nvPr/>
        </p:nvSpPr>
        <p:spPr>
          <a:xfrm>
            <a:off x="6430297" y="1563330"/>
            <a:ext cx="5604387" cy="4459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Rocker-Bogie Suspension:</a:t>
            </a:r>
            <a:r>
              <a:rPr lang="en-US" sz="2400" dirty="0"/>
              <a:t> Balances on uneven ground without tipping.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Flexible Wheels:</a:t>
            </a:r>
            <a:r>
              <a:rPr lang="en-US" sz="2400" dirty="0"/>
              <a:t> Withstand sharp rocks and soft sand.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Ground Clearance:</a:t>
            </a:r>
            <a:r>
              <a:rPr lang="en-US" sz="2400" dirty="0"/>
              <a:t> Prevents bottom scraping on obstacles.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Motors:</a:t>
            </a:r>
            <a:r>
              <a:rPr lang="en-US" sz="2400" dirty="0"/>
              <a:t> Six independently driven wheels for stability.</a:t>
            </a:r>
          </a:p>
        </p:txBody>
      </p:sp>
    </p:spTree>
    <p:extLst>
      <p:ext uri="{BB962C8B-B14F-4D97-AF65-F5344CB8AC3E}">
        <p14:creationId xmlns:p14="http://schemas.microsoft.com/office/powerpoint/2010/main" val="23190399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666D5D9-AC3E-0459-0762-897F7848024B}"/>
              </a:ext>
            </a:extLst>
          </p:cNvPr>
          <p:cNvSpPr txBox="1"/>
          <p:nvPr/>
        </p:nvSpPr>
        <p:spPr>
          <a:xfrm>
            <a:off x="1229032" y="403123"/>
            <a:ext cx="908500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rPr>
              <a:t>Powering the Rovers: Energy for Survival</a:t>
            </a:r>
            <a:endParaRPr lang="en-IN" sz="4000" b="1" u="sng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324E29-2780-7057-642D-953E425A6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335" y="2104104"/>
            <a:ext cx="3417207" cy="4048960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769DB5C-9F27-DA89-6C0D-1CE3D67A8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5073" y="2294536"/>
            <a:ext cx="6636774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Radioisotope Thermoelectric Generator (RTG):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Converts heat from plutonium into electricity.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Reliable Power Source: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Works day and night, unaffected by dust storms.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Rechargeable Batteries: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Store excess power for peak demand.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Thermal Control: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Waste heat keeps instruments warm.</a:t>
            </a:r>
          </a:p>
        </p:txBody>
      </p:sp>
    </p:spTree>
    <p:extLst>
      <p:ext uri="{BB962C8B-B14F-4D97-AF65-F5344CB8AC3E}">
        <p14:creationId xmlns:p14="http://schemas.microsoft.com/office/powerpoint/2010/main" val="3146672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AE085-D952-5768-32BB-094D45022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239" y="353961"/>
            <a:ext cx="10432026" cy="1101213"/>
          </a:xfrm>
        </p:spPr>
        <p:txBody>
          <a:bodyPr>
            <a:noAutofit/>
          </a:bodyPr>
          <a:lstStyle/>
          <a:p>
            <a:r>
              <a:rPr lang="en-IN" b="1" u="sng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Scientific Instruments And Sensors</a:t>
            </a:r>
            <a:br>
              <a:rPr lang="en-IN" b="1" u="sng" dirty="0"/>
            </a:br>
            <a:endParaRPr lang="en-IN" u="sn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4F0177-D6CD-C287-FA74-51B78B978F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6886" y="1671484"/>
            <a:ext cx="4910148" cy="544883"/>
          </a:xfrm>
        </p:spPr>
        <p:txBody>
          <a:bodyPr/>
          <a:lstStyle/>
          <a:p>
            <a:r>
              <a:rPr lang="en-US" b="1" dirty="0"/>
              <a:t>CURIOSITY ROVER</a:t>
            </a:r>
            <a:endParaRPr lang="en-IN" b="1" dirty="0"/>
          </a:p>
        </p:txBody>
      </p:sp>
      <p:pic>
        <p:nvPicPr>
          <p:cNvPr id="8" name="Content Placeholder 7" descr="A diagram of a mars rover">
            <a:extLst>
              <a:ext uri="{FF2B5EF4-FFF2-40B4-BE49-F238E27FC236}">
                <a16:creationId xmlns:a16="http://schemas.microsoft.com/office/drawing/2014/main" id="{F7276D95-F221-EE2C-9EC6-40CD5E00D2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393" y="2216367"/>
            <a:ext cx="2612403" cy="215928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1B6ED-CD30-FEA9-9629-DD8861485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0149" y="1750142"/>
            <a:ext cx="4895330" cy="466225"/>
          </a:xfrm>
        </p:spPr>
        <p:txBody>
          <a:bodyPr/>
          <a:lstStyle/>
          <a:p>
            <a:r>
              <a:rPr lang="en-IN" b="1" dirty="0"/>
              <a:t>PERSEVERANCE ROVER</a:t>
            </a:r>
          </a:p>
        </p:txBody>
      </p:sp>
      <p:pic>
        <p:nvPicPr>
          <p:cNvPr id="12" name="Content Placeholder 11" descr="A robot with wheels and text">
            <a:extLst>
              <a:ext uri="{FF2B5EF4-FFF2-40B4-BE49-F238E27FC236}">
                <a16:creationId xmlns:a16="http://schemas.microsoft.com/office/drawing/2014/main" id="{F3529BE1-5FCA-56EB-2196-E015828DA8D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943" y="2265678"/>
            <a:ext cx="3663742" cy="2060665"/>
          </a:xfr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A9C95FD0-F13E-1D2A-C4F2-02E512F878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1703" y="4375655"/>
            <a:ext cx="4651846" cy="14692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ChemCam: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Laser + camera for rock composition.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 (Sample Analysis):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Detects organic molecules.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MastCam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Panoramic imaging system.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2988A54B-A5D3-0F2D-295F-A0D3F11D83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2271" y="4700818"/>
            <a:ext cx="465184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PIXL: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Chemical element mapping.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SHERLOC: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Detects biosignatures.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MOXIE: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Produces oxygen from CO₂.</a:t>
            </a:r>
          </a:p>
        </p:txBody>
      </p:sp>
    </p:spTree>
    <p:extLst>
      <p:ext uri="{BB962C8B-B14F-4D97-AF65-F5344CB8AC3E}">
        <p14:creationId xmlns:p14="http://schemas.microsoft.com/office/powerpoint/2010/main" val="3664965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757</TotalTime>
  <Words>572</Words>
  <Application>Microsoft Office PowerPoint</Application>
  <PresentationFormat>Widescreen</PresentationFormat>
  <Paragraphs>70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Black</vt:lpstr>
      <vt:lpstr>Arial Rounded MT Bold</vt:lpstr>
      <vt:lpstr>Bahnschrift</vt:lpstr>
      <vt:lpstr>Bell MT</vt:lpstr>
      <vt:lpstr>Bookman Old Style</vt:lpstr>
      <vt:lpstr>Calisto MT</vt:lpstr>
      <vt:lpstr>Wingdings 2</vt:lpstr>
      <vt:lpstr>Slate</vt:lpstr>
      <vt:lpstr>PowerPoint Presentation</vt:lpstr>
      <vt:lpstr>PowerPoint Presentation</vt:lpstr>
      <vt:lpstr>PowerPoint Presentation</vt:lpstr>
      <vt:lpstr>NASA FLAGSHIP ROVERS : CURIOSITY VS PERSEVERANCE  </vt:lpstr>
      <vt:lpstr>PowerPoint Presentation</vt:lpstr>
      <vt:lpstr>PowerPoint Presentation</vt:lpstr>
      <vt:lpstr>PowerPoint Presentation</vt:lpstr>
      <vt:lpstr>PowerPoint Presentation</vt:lpstr>
      <vt:lpstr>Scientific Instruments And Sensors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pallavin490@gmail.com</dc:creator>
  <cp:lastModifiedBy>pallavin490@gmail.com</cp:lastModifiedBy>
  <cp:revision>2</cp:revision>
  <dcterms:created xsi:type="dcterms:W3CDTF">2025-09-27T16:36:29Z</dcterms:created>
  <dcterms:modified xsi:type="dcterms:W3CDTF">2025-10-05T13:26:41Z</dcterms:modified>
</cp:coreProperties>
</file>

<file path=docProps/thumbnail.jpeg>
</file>